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F1BFB24-CF33-40BD-9A76-D19863EFD7D8}" type="datetimeFigureOut">
              <a:rPr lang="en-IN" smtClean="0"/>
              <a:t>14-09-2022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40DA671-53E2-41C6-9AD5-EE58954FFB0E}" type="slidenum">
              <a:rPr lang="en-IN" smtClean="0"/>
              <a:t>‹#›</a:t>
            </a:fld>
            <a:endParaRPr lang="en-IN"/>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5190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F1BFB24-CF33-40BD-9A76-D19863EFD7D8}" type="datetimeFigureOut">
              <a:rPr lang="en-IN" smtClean="0"/>
              <a:t>14-09-2022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40DA671-53E2-41C6-9AD5-EE58954FFB0E}" type="slidenum">
              <a:rPr lang="en-IN" smtClean="0"/>
              <a:t>‹#›</a:t>
            </a:fld>
            <a:endParaRPr lang="en-IN"/>
          </a:p>
        </p:txBody>
      </p:sp>
    </p:spTree>
    <p:extLst>
      <p:ext uri="{BB962C8B-B14F-4D97-AF65-F5344CB8AC3E}">
        <p14:creationId xmlns:p14="http://schemas.microsoft.com/office/powerpoint/2010/main" val="3922695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F1BFB24-CF33-40BD-9A76-D19863EFD7D8}" type="datetimeFigureOut">
              <a:rPr lang="en-IN" smtClean="0"/>
              <a:t>14-09-2022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40DA671-53E2-41C6-9AD5-EE58954FFB0E}" type="slidenum">
              <a:rPr lang="en-IN" smtClean="0"/>
              <a:t>‹#›</a:t>
            </a:fld>
            <a:endParaRPr lang="en-IN"/>
          </a:p>
        </p:txBody>
      </p:sp>
    </p:spTree>
    <p:extLst>
      <p:ext uri="{BB962C8B-B14F-4D97-AF65-F5344CB8AC3E}">
        <p14:creationId xmlns:p14="http://schemas.microsoft.com/office/powerpoint/2010/main" val="3345697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F1BFB24-CF33-40BD-9A76-D19863EFD7D8}" type="datetimeFigureOut">
              <a:rPr lang="en-IN" smtClean="0"/>
              <a:t>14-09-2022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40DA671-53E2-41C6-9AD5-EE58954FFB0E}" type="slidenum">
              <a:rPr lang="en-IN" smtClean="0"/>
              <a:t>‹#›</a:t>
            </a:fld>
            <a:endParaRPr lang="en-IN"/>
          </a:p>
        </p:txBody>
      </p:sp>
    </p:spTree>
    <p:extLst>
      <p:ext uri="{BB962C8B-B14F-4D97-AF65-F5344CB8AC3E}">
        <p14:creationId xmlns:p14="http://schemas.microsoft.com/office/powerpoint/2010/main" val="81548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F1BFB24-CF33-40BD-9A76-D19863EFD7D8}" type="datetimeFigureOut">
              <a:rPr lang="en-IN" smtClean="0"/>
              <a:t>14-09-2022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40DA671-53E2-41C6-9AD5-EE58954FFB0E}" type="slidenum">
              <a:rPr lang="en-IN" smtClean="0"/>
              <a:t>‹#›</a:t>
            </a:fld>
            <a:endParaRPr lang="en-IN"/>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4205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F1BFB24-CF33-40BD-9A76-D19863EFD7D8}" type="datetimeFigureOut">
              <a:rPr lang="en-IN" smtClean="0"/>
              <a:t>14-09-2022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40DA671-53E2-41C6-9AD5-EE58954FFB0E}" type="slidenum">
              <a:rPr lang="en-IN" smtClean="0"/>
              <a:t>‹#›</a:t>
            </a:fld>
            <a:endParaRPr lang="en-IN"/>
          </a:p>
        </p:txBody>
      </p:sp>
    </p:spTree>
    <p:extLst>
      <p:ext uri="{BB962C8B-B14F-4D97-AF65-F5344CB8AC3E}">
        <p14:creationId xmlns:p14="http://schemas.microsoft.com/office/powerpoint/2010/main" val="2258006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F1BFB24-CF33-40BD-9A76-D19863EFD7D8}" type="datetimeFigureOut">
              <a:rPr lang="en-IN" smtClean="0"/>
              <a:t>14-09-2022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40DA671-53E2-41C6-9AD5-EE58954FFB0E}" type="slidenum">
              <a:rPr lang="en-IN" smtClean="0"/>
              <a:t>‹#›</a:t>
            </a:fld>
            <a:endParaRPr lang="en-IN"/>
          </a:p>
        </p:txBody>
      </p:sp>
    </p:spTree>
    <p:extLst>
      <p:ext uri="{BB962C8B-B14F-4D97-AF65-F5344CB8AC3E}">
        <p14:creationId xmlns:p14="http://schemas.microsoft.com/office/powerpoint/2010/main" val="1803086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F1BFB24-CF33-40BD-9A76-D19863EFD7D8}" type="datetimeFigureOut">
              <a:rPr lang="en-IN" smtClean="0"/>
              <a:t>14-09-2022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40DA671-53E2-41C6-9AD5-EE58954FFB0E}" type="slidenum">
              <a:rPr lang="en-IN" smtClean="0"/>
              <a:t>‹#›</a:t>
            </a:fld>
            <a:endParaRPr lang="en-IN"/>
          </a:p>
        </p:txBody>
      </p:sp>
    </p:spTree>
    <p:extLst>
      <p:ext uri="{BB962C8B-B14F-4D97-AF65-F5344CB8AC3E}">
        <p14:creationId xmlns:p14="http://schemas.microsoft.com/office/powerpoint/2010/main" val="9403593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F1BFB24-CF33-40BD-9A76-D19863EFD7D8}" type="datetimeFigureOut">
              <a:rPr lang="en-IN" smtClean="0"/>
              <a:t>14-09-2022</a:t>
            </a:fld>
            <a:endParaRPr lang="en-IN"/>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IN"/>
          </a:p>
        </p:txBody>
      </p:sp>
      <p:sp>
        <p:nvSpPr>
          <p:cNvPr id="9" name="Slide Number Placeholder 8"/>
          <p:cNvSpPr>
            <a:spLocks noGrp="1"/>
          </p:cNvSpPr>
          <p:nvPr>
            <p:ph type="sldNum" sz="quarter" idx="12"/>
          </p:nvPr>
        </p:nvSpPr>
        <p:spPr/>
        <p:txBody>
          <a:bodyPr/>
          <a:lstStyle/>
          <a:p>
            <a:fld id="{A40DA671-53E2-41C6-9AD5-EE58954FFB0E}" type="slidenum">
              <a:rPr lang="en-IN" smtClean="0"/>
              <a:t>‹#›</a:t>
            </a:fld>
            <a:endParaRPr lang="en-IN"/>
          </a:p>
        </p:txBody>
      </p:sp>
    </p:spTree>
    <p:extLst>
      <p:ext uri="{BB962C8B-B14F-4D97-AF65-F5344CB8AC3E}">
        <p14:creationId xmlns:p14="http://schemas.microsoft.com/office/powerpoint/2010/main" val="215622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F1BFB24-CF33-40BD-9A76-D19863EFD7D8}" type="datetimeFigureOut">
              <a:rPr lang="en-IN" smtClean="0"/>
              <a:t>14-09-2022</a:t>
            </a:fld>
            <a:endParaRPr lang="en-IN"/>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IN"/>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40DA671-53E2-41C6-9AD5-EE58954FFB0E}" type="slidenum">
              <a:rPr lang="en-IN" smtClean="0"/>
              <a:t>‹#›</a:t>
            </a:fld>
            <a:endParaRPr lang="en-IN"/>
          </a:p>
        </p:txBody>
      </p:sp>
    </p:spTree>
    <p:extLst>
      <p:ext uri="{BB962C8B-B14F-4D97-AF65-F5344CB8AC3E}">
        <p14:creationId xmlns:p14="http://schemas.microsoft.com/office/powerpoint/2010/main" val="3292170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F1BFB24-CF33-40BD-9A76-D19863EFD7D8}" type="datetimeFigureOut">
              <a:rPr lang="en-IN" smtClean="0"/>
              <a:t>14-09-2022</a:t>
            </a:fld>
            <a:endParaRPr lang="en-IN"/>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0DA671-53E2-41C6-9AD5-EE58954FFB0E}" type="slidenum">
              <a:rPr lang="en-IN" smtClean="0"/>
              <a:t>‹#›</a:t>
            </a:fld>
            <a:endParaRPr lang="en-IN"/>
          </a:p>
        </p:txBody>
      </p:sp>
    </p:spTree>
    <p:extLst>
      <p:ext uri="{BB962C8B-B14F-4D97-AF65-F5344CB8AC3E}">
        <p14:creationId xmlns:p14="http://schemas.microsoft.com/office/powerpoint/2010/main" val="2537773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F1BFB24-CF33-40BD-9A76-D19863EFD7D8}" type="datetimeFigureOut">
              <a:rPr lang="en-IN" smtClean="0"/>
              <a:t>14-09-2022</a:t>
            </a:fld>
            <a:endParaRPr lang="en-IN"/>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IN"/>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40DA671-53E2-41C6-9AD5-EE58954FFB0E}" type="slidenum">
              <a:rPr lang="en-IN" smtClean="0"/>
              <a:t>‹#›</a:t>
            </a:fld>
            <a:endParaRPr lang="en-IN"/>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5823803"/>
      </p:ext>
    </p:extLst>
  </p:cSld>
  <p:clrMap bg1="lt1" tx1="dk1" bg2="lt2" tx2="dk2" accent1="accent1" accent2="accent2" accent3="accent3" accent4="accent4" accent5="accent5" accent6="accent6" hlink="hlink" folHlink="folHlink"/>
  <p:sldLayoutIdLst>
    <p:sldLayoutId id="2147483880" r:id="rId1"/>
    <p:sldLayoutId id="2147483881" r:id="rId2"/>
    <p:sldLayoutId id="2147483882" r:id="rId3"/>
    <p:sldLayoutId id="2147483883" r:id="rId4"/>
    <p:sldLayoutId id="2147483884" r:id="rId5"/>
    <p:sldLayoutId id="2147483885" r:id="rId6"/>
    <p:sldLayoutId id="2147483886" r:id="rId7"/>
    <p:sldLayoutId id="2147483887" r:id="rId8"/>
    <p:sldLayoutId id="2147483888" r:id="rId9"/>
    <p:sldLayoutId id="2147483889" r:id="rId10"/>
    <p:sldLayoutId id="2147483890"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Film studies</a:t>
            </a:r>
            <a:endParaRPr lang="en-IN" dirty="0"/>
          </a:p>
        </p:txBody>
      </p:sp>
      <p:sp>
        <p:nvSpPr>
          <p:cNvPr id="3" name="Subtitle 2"/>
          <p:cNvSpPr>
            <a:spLocks noGrp="1"/>
          </p:cNvSpPr>
          <p:nvPr>
            <p:ph type="subTitle" idx="1"/>
          </p:nvPr>
        </p:nvSpPr>
        <p:spPr/>
        <p:txBody>
          <a:bodyPr/>
          <a:lstStyle/>
          <a:p>
            <a:r>
              <a:rPr lang="en-IN" dirty="0" smtClean="0"/>
              <a:t>Unit-</a:t>
            </a:r>
            <a:r>
              <a:rPr lang="en-IN" dirty="0" err="1" smtClean="0"/>
              <a:t>i</a:t>
            </a:r>
            <a:endParaRPr lang="en-IN" dirty="0"/>
          </a:p>
        </p:txBody>
      </p:sp>
    </p:spTree>
    <p:extLst>
      <p:ext uri="{BB962C8B-B14F-4D97-AF65-F5344CB8AC3E}">
        <p14:creationId xmlns:p14="http://schemas.microsoft.com/office/powerpoint/2010/main" val="4293494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Film and Society</a:t>
            </a:r>
            <a:endParaRPr lang="en-IN" dirty="0"/>
          </a:p>
        </p:txBody>
      </p:sp>
      <p:sp>
        <p:nvSpPr>
          <p:cNvPr id="3" name="Content Placeholder 2"/>
          <p:cNvSpPr>
            <a:spLocks noGrp="1"/>
          </p:cNvSpPr>
          <p:nvPr>
            <p:ph idx="1"/>
          </p:nvPr>
        </p:nvSpPr>
        <p:spPr/>
        <p:txBody>
          <a:bodyPr/>
          <a:lstStyle/>
          <a:p>
            <a:pPr lvl="1"/>
            <a:r>
              <a:rPr lang="en-US" dirty="0"/>
              <a:t>Film is a reflection of society, both present and </a:t>
            </a:r>
            <a:r>
              <a:rPr lang="en-US" dirty="0" smtClean="0"/>
              <a:t>past.</a:t>
            </a:r>
          </a:p>
          <a:p>
            <a:pPr lvl="1"/>
            <a:endParaRPr lang="en-US" dirty="0" smtClean="0"/>
          </a:p>
          <a:p>
            <a:pPr lvl="1"/>
            <a:r>
              <a:rPr lang="en-US" dirty="0" smtClean="0"/>
              <a:t>The </a:t>
            </a:r>
            <a:r>
              <a:rPr lang="en-US" dirty="0"/>
              <a:t>film and it’s innovations sometimes has to catch up to society but sometimes it leads society too</a:t>
            </a:r>
            <a:r>
              <a:rPr lang="en-US" dirty="0" smtClean="0"/>
              <a:t>.</a:t>
            </a:r>
          </a:p>
          <a:p>
            <a:pPr lvl="1"/>
            <a:endParaRPr lang="en-US" dirty="0" smtClean="0"/>
          </a:p>
          <a:p>
            <a:pPr lvl="1"/>
            <a:r>
              <a:rPr lang="en-US" dirty="0" smtClean="0"/>
              <a:t> </a:t>
            </a:r>
            <a:r>
              <a:rPr lang="en-US" dirty="0"/>
              <a:t>Movies are stories, movies are people who come out with ideas about something they want to say, something they want to tell someone. </a:t>
            </a:r>
            <a:endParaRPr lang="en-US" dirty="0" smtClean="0"/>
          </a:p>
          <a:p>
            <a:pPr lvl="1"/>
            <a:endParaRPr lang="en-US" dirty="0" smtClean="0"/>
          </a:p>
          <a:p>
            <a:pPr lvl="1"/>
            <a:r>
              <a:rPr lang="en-US" dirty="0" smtClean="0"/>
              <a:t>Movies </a:t>
            </a:r>
            <a:r>
              <a:rPr lang="en-US" dirty="0"/>
              <a:t>are a form of communication and that communication, those stories, come from societies- not just where society is presently and what it’s doing now- but where society has been. </a:t>
            </a:r>
            <a:endParaRPr lang="en-US" dirty="0" smtClean="0"/>
          </a:p>
          <a:p>
            <a:pPr lvl="1"/>
            <a:endParaRPr lang="en-US" dirty="0" smtClean="0"/>
          </a:p>
          <a:p>
            <a:pPr lvl="1"/>
            <a:r>
              <a:rPr lang="en-US" dirty="0" smtClean="0"/>
              <a:t>It’s </a:t>
            </a:r>
            <a:r>
              <a:rPr lang="en-US" dirty="0"/>
              <a:t>been that way for as long as movies have been </a:t>
            </a:r>
            <a:r>
              <a:rPr lang="en-US" dirty="0" smtClean="0"/>
              <a:t>around.</a:t>
            </a:r>
            <a:endParaRPr lang="en-IN" dirty="0"/>
          </a:p>
        </p:txBody>
      </p:sp>
    </p:spTree>
    <p:extLst>
      <p:ext uri="{BB962C8B-B14F-4D97-AF65-F5344CB8AC3E}">
        <p14:creationId xmlns:p14="http://schemas.microsoft.com/office/powerpoint/2010/main" val="3041318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Film and Society</a:t>
            </a:r>
          </a:p>
        </p:txBody>
      </p:sp>
      <p:sp>
        <p:nvSpPr>
          <p:cNvPr id="3" name="Content Placeholder 2"/>
          <p:cNvSpPr>
            <a:spLocks noGrp="1"/>
          </p:cNvSpPr>
          <p:nvPr>
            <p:ph idx="1"/>
          </p:nvPr>
        </p:nvSpPr>
        <p:spPr/>
        <p:txBody>
          <a:bodyPr/>
          <a:lstStyle/>
          <a:p>
            <a:pPr lvl="1"/>
            <a:r>
              <a:rPr lang="en-US" dirty="0"/>
              <a:t>Movies are different things to different people, that’s what is so incredible about them</a:t>
            </a:r>
            <a:r>
              <a:rPr lang="en-US" dirty="0" smtClean="0"/>
              <a:t>.</a:t>
            </a:r>
          </a:p>
          <a:p>
            <a:pPr lvl="1"/>
            <a:endParaRPr lang="en-US" dirty="0" smtClean="0"/>
          </a:p>
          <a:p>
            <a:pPr lvl="1"/>
            <a:r>
              <a:rPr lang="en-US" dirty="0" smtClean="0"/>
              <a:t>To </a:t>
            </a:r>
            <a:r>
              <a:rPr lang="en-US" dirty="0"/>
              <a:t>me personally, movies are about escapism. Movies are about sitting in a theatre, watching something- watching a story unfold with </a:t>
            </a:r>
            <a:r>
              <a:rPr lang="en-US" dirty="0" smtClean="0"/>
              <a:t>people.</a:t>
            </a:r>
          </a:p>
          <a:p>
            <a:pPr marL="201168" lvl="1" indent="0">
              <a:buNone/>
            </a:pPr>
            <a:endParaRPr lang="en-US" dirty="0" smtClean="0"/>
          </a:p>
          <a:p>
            <a:pPr lvl="1"/>
            <a:r>
              <a:rPr lang="en-US" dirty="0"/>
              <a:t>A good movie will entertain, educate, and inspire the viewer in many ways</a:t>
            </a:r>
            <a:r>
              <a:rPr lang="en-US" dirty="0" smtClean="0"/>
              <a:t>.</a:t>
            </a:r>
          </a:p>
          <a:p>
            <a:pPr lvl="1"/>
            <a:endParaRPr lang="en-US" dirty="0" smtClean="0"/>
          </a:p>
          <a:p>
            <a:pPr lvl="1"/>
            <a:r>
              <a:rPr lang="en-US" dirty="0" smtClean="0"/>
              <a:t>Think </a:t>
            </a:r>
            <a:r>
              <a:rPr lang="en-US" dirty="0"/>
              <a:t>of the impact that songs have on people, for example. They make us think. They make us compassionate. They inspire us to help others and to do good to and for humanity</a:t>
            </a:r>
            <a:r>
              <a:rPr lang="en-US" dirty="0" smtClean="0"/>
              <a:t>.</a:t>
            </a:r>
          </a:p>
          <a:p>
            <a:pPr lvl="1"/>
            <a:endParaRPr lang="en-US" dirty="0"/>
          </a:p>
          <a:p>
            <a:pPr lvl="1"/>
            <a:r>
              <a:rPr lang="en-US" dirty="0"/>
              <a:t>There are many films whose plots give us reasons to rise up every morning and venture into the world with hope and optimism. </a:t>
            </a:r>
            <a:endParaRPr lang="en-IN" dirty="0"/>
          </a:p>
        </p:txBody>
      </p:sp>
    </p:spTree>
    <p:extLst>
      <p:ext uri="{BB962C8B-B14F-4D97-AF65-F5344CB8AC3E}">
        <p14:creationId xmlns:p14="http://schemas.microsoft.com/office/powerpoint/2010/main" val="1991748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Film and Politics</a:t>
            </a:r>
            <a:endParaRPr lang="en-IN" dirty="0"/>
          </a:p>
        </p:txBody>
      </p:sp>
      <p:sp>
        <p:nvSpPr>
          <p:cNvPr id="3" name="Content Placeholder 2"/>
          <p:cNvSpPr>
            <a:spLocks noGrp="1"/>
          </p:cNvSpPr>
          <p:nvPr>
            <p:ph idx="1"/>
          </p:nvPr>
        </p:nvSpPr>
        <p:spPr/>
        <p:txBody>
          <a:bodyPr/>
          <a:lstStyle/>
          <a:p>
            <a:pPr lvl="1"/>
            <a:r>
              <a:rPr lang="en-IN" dirty="0" smtClean="0"/>
              <a:t>Political Cinema, in the narrow sense of the term, is films that portray current or historical events</a:t>
            </a:r>
          </a:p>
          <a:p>
            <a:pPr lvl="1"/>
            <a:endParaRPr lang="en-IN" dirty="0" smtClean="0"/>
          </a:p>
          <a:p>
            <a:pPr lvl="1"/>
            <a:r>
              <a:rPr lang="en-IN" dirty="0" smtClean="0"/>
              <a:t>Or Social conditions through a partisan perspective in order to inform or to agitate the spectator.</a:t>
            </a:r>
          </a:p>
          <a:p>
            <a:pPr lvl="1"/>
            <a:endParaRPr lang="en-IN" dirty="0" smtClean="0"/>
          </a:p>
          <a:p>
            <a:pPr lvl="1"/>
            <a:r>
              <a:rPr lang="en-US" dirty="0"/>
              <a:t>Political cinema exists in different forms, such as documentaries, short films, feature films, experimental films, and even animated cartoons</a:t>
            </a:r>
            <a:r>
              <a:rPr lang="en-US" dirty="0" smtClean="0"/>
              <a:t>.</a:t>
            </a:r>
          </a:p>
          <a:p>
            <a:pPr lvl="1"/>
            <a:endParaRPr lang="en-US" dirty="0"/>
          </a:p>
          <a:p>
            <a:pPr lvl="1"/>
            <a:r>
              <a:rPr lang="en-US" dirty="0"/>
              <a:t>The broader meaning of 'political cinema' is argued to be that "all films are </a:t>
            </a:r>
            <a:r>
              <a:rPr lang="en-US" dirty="0" smtClean="0"/>
              <a:t>political”</a:t>
            </a:r>
          </a:p>
          <a:p>
            <a:pPr lvl="1"/>
            <a:endParaRPr lang="en-US" dirty="0"/>
          </a:p>
          <a:p>
            <a:pPr lvl="1"/>
            <a:r>
              <a:rPr lang="en-US" dirty="0"/>
              <a:t>Marked political ﬁlms are willing to reveal to their viewers the party/ideology "they serve"; while unmarked ﬁlms prefer to hide it.</a:t>
            </a:r>
          </a:p>
          <a:p>
            <a:pPr lvl="1"/>
            <a:endParaRPr lang="en-US" dirty="0" smtClean="0"/>
          </a:p>
          <a:p>
            <a:pPr lvl="1"/>
            <a:endParaRPr lang="en-US" dirty="0"/>
          </a:p>
          <a:p>
            <a:pPr lvl="1"/>
            <a:endParaRPr lang="en-IN" dirty="0"/>
          </a:p>
        </p:txBody>
      </p:sp>
    </p:spTree>
    <p:extLst>
      <p:ext uri="{BB962C8B-B14F-4D97-AF65-F5344CB8AC3E}">
        <p14:creationId xmlns:p14="http://schemas.microsoft.com/office/powerpoint/2010/main" val="2843677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Films </a:t>
            </a:r>
            <a:r>
              <a:rPr lang="en-IN" dirty="0"/>
              <a:t>s</a:t>
            </a:r>
            <a:r>
              <a:rPr lang="en-IN" dirty="0" smtClean="0"/>
              <a:t>haping society </a:t>
            </a:r>
            <a:endParaRPr lang="en-IN" dirty="0"/>
          </a:p>
        </p:txBody>
      </p:sp>
      <p:sp>
        <p:nvSpPr>
          <p:cNvPr id="3" name="Content Placeholder 2"/>
          <p:cNvSpPr>
            <a:spLocks noGrp="1"/>
          </p:cNvSpPr>
          <p:nvPr>
            <p:ph idx="1"/>
          </p:nvPr>
        </p:nvSpPr>
        <p:spPr/>
        <p:txBody>
          <a:bodyPr/>
          <a:lstStyle/>
          <a:p>
            <a:endParaRPr lang="en-US" dirty="0" smtClean="0"/>
          </a:p>
          <a:p>
            <a:pPr lvl="1" algn="just"/>
            <a:r>
              <a:rPr lang="en-US" dirty="0" smtClean="0"/>
              <a:t>Cinema </a:t>
            </a:r>
            <a:r>
              <a:rPr lang="en-US" dirty="0"/>
              <a:t>can change people’s opinions on specific issues without affecting more stable </a:t>
            </a:r>
            <a:r>
              <a:rPr lang="en-US" dirty="0" smtClean="0"/>
              <a:t>constructs.</a:t>
            </a:r>
          </a:p>
          <a:p>
            <a:pPr lvl="1" algn="just"/>
            <a:endParaRPr lang="en-US" dirty="0"/>
          </a:p>
          <a:p>
            <a:pPr lvl="1" algn="just"/>
            <a:r>
              <a:rPr lang="en-US" dirty="0"/>
              <a:t>Nowadays films occupy a significant portion of the media products consumed by people. </a:t>
            </a:r>
            <a:endParaRPr lang="en-US" dirty="0" smtClean="0"/>
          </a:p>
          <a:p>
            <a:pPr lvl="1" algn="just"/>
            <a:endParaRPr lang="en-US" dirty="0"/>
          </a:p>
          <a:p>
            <a:pPr lvl="1" algn="just"/>
            <a:r>
              <a:rPr lang="en-US" dirty="0"/>
              <a:t>C</a:t>
            </a:r>
            <a:r>
              <a:rPr lang="en-US" dirty="0" smtClean="0"/>
              <a:t>inema </a:t>
            </a:r>
            <a:r>
              <a:rPr lang="en-US" dirty="0"/>
              <a:t>is being considered as a means of individual and social </a:t>
            </a:r>
            <a:r>
              <a:rPr lang="en-US" dirty="0" smtClean="0"/>
              <a:t>transformation.</a:t>
            </a:r>
          </a:p>
          <a:p>
            <a:pPr lvl="1" algn="just"/>
            <a:endParaRPr lang="en-US" dirty="0" smtClean="0"/>
          </a:p>
          <a:p>
            <a:pPr lvl="1" algn="just"/>
            <a:r>
              <a:rPr lang="en-US" dirty="0" smtClean="0"/>
              <a:t>Which </a:t>
            </a:r>
            <a:r>
              <a:rPr lang="en-US" dirty="0"/>
              <a:t>makes a contribution to the formation of </a:t>
            </a:r>
            <a:r>
              <a:rPr lang="en-US" dirty="0" smtClean="0"/>
              <a:t>the </a:t>
            </a:r>
            <a:r>
              <a:rPr lang="en-US" dirty="0"/>
              <a:t>audience’s outlook, including their attitudes towards topical social issues. </a:t>
            </a:r>
            <a:endParaRPr lang="en-US" dirty="0" smtClean="0"/>
          </a:p>
          <a:p>
            <a:pPr lvl="1" algn="just"/>
            <a:endParaRPr lang="en-US" dirty="0"/>
          </a:p>
          <a:p>
            <a:pPr lvl="1" algn="just"/>
            <a:r>
              <a:rPr lang="en-US" dirty="0"/>
              <a:t>It seems difficult to identify a single mechanism of mass media impact on the human psyche and </a:t>
            </a:r>
            <a:r>
              <a:rPr lang="en-US" dirty="0" smtClean="0"/>
              <a:t>behavior.</a:t>
            </a:r>
          </a:p>
          <a:p>
            <a:endParaRPr lang="en-IN" dirty="0"/>
          </a:p>
        </p:txBody>
      </p:sp>
    </p:spTree>
    <p:extLst>
      <p:ext uri="{BB962C8B-B14F-4D97-AF65-F5344CB8AC3E}">
        <p14:creationId xmlns:p14="http://schemas.microsoft.com/office/powerpoint/2010/main" val="18045304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Film as an entertainment</a:t>
            </a:r>
            <a:endParaRPr lang="en-IN" dirty="0"/>
          </a:p>
        </p:txBody>
      </p:sp>
      <p:sp>
        <p:nvSpPr>
          <p:cNvPr id="3" name="Content Placeholder 2"/>
          <p:cNvSpPr>
            <a:spLocks noGrp="1"/>
          </p:cNvSpPr>
          <p:nvPr>
            <p:ph idx="1"/>
          </p:nvPr>
        </p:nvSpPr>
        <p:spPr/>
        <p:txBody>
          <a:bodyPr/>
          <a:lstStyle/>
          <a:p>
            <a:pPr lvl="1" algn="just"/>
            <a:r>
              <a:rPr lang="en-US" dirty="0"/>
              <a:t>Films are one of the best forms of entertainment because they offer something for everyone. </a:t>
            </a:r>
            <a:endParaRPr lang="en-US" dirty="0" smtClean="0"/>
          </a:p>
          <a:p>
            <a:pPr lvl="1" algn="just"/>
            <a:endParaRPr lang="en-US" dirty="0" smtClean="0"/>
          </a:p>
          <a:p>
            <a:pPr lvl="1" algn="just"/>
            <a:r>
              <a:rPr lang="en-US" dirty="0"/>
              <a:t>A film’s primary purpose is that of entertainment</a:t>
            </a:r>
            <a:r>
              <a:rPr lang="en-US" dirty="0" smtClean="0"/>
              <a:t>.</a:t>
            </a:r>
          </a:p>
          <a:p>
            <a:pPr lvl="1" algn="just"/>
            <a:endParaRPr lang="en-US" dirty="0" smtClean="0"/>
          </a:p>
          <a:p>
            <a:pPr lvl="1" algn="just"/>
            <a:r>
              <a:rPr lang="en-US" dirty="0" smtClean="0"/>
              <a:t>They </a:t>
            </a:r>
            <a:r>
              <a:rPr lang="en-US" dirty="0"/>
              <a:t>are intense, dramatic, funny, and so much more. </a:t>
            </a:r>
            <a:endParaRPr lang="en-US" dirty="0" smtClean="0"/>
          </a:p>
          <a:p>
            <a:pPr lvl="1" algn="just"/>
            <a:endParaRPr lang="en-US" dirty="0" smtClean="0"/>
          </a:p>
          <a:p>
            <a:pPr lvl="1" algn="just"/>
            <a:r>
              <a:rPr lang="en-US" dirty="0" smtClean="0"/>
              <a:t>Whether </a:t>
            </a:r>
            <a:r>
              <a:rPr lang="en-US" dirty="0"/>
              <a:t>you’re feeling up or down, you can guarantee that you’ll be able to find a film that keeps you entertained from start to finish</a:t>
            </a:r>
            <a:r>
              <a:rPr lang="en-US" dirty="0" smtClean="0"/>
              <a:t>.</a:t>
            </a:r>
          </a:p>
          <a:p>
            <a:pPr lvl="1" algn="just"/>
            <a:endParaRPr lang="en-US" dirty="0" smtClean="0"/>
          </a:p>
          <a:p>
            <a:pPr lvl="1" algn="just"/>
            <a:r>
              <a:rPr lang="en-US" dirty="0" smtClean="0"/>
              <a:t>Films </a:t>
            </a:r>
            <a:r>
              <a:rPr lang="en-US" dirty="0"/>
              <a:t>have been one of the biggest businesses in the country entertaining all sections of society</a:t>
            </a:r>
            <a:r>
              <a:rPr lang="en-US" dirty="0" smtClean="0"/>
              <a:t>.</a:t>
            </a:r>
          </a:p>
          <a:p>
            <a:pPr lvl="1" algn="just"/>
            <a:endParaRPr lang="en-IN" dirty="0" smtClean="0"/>
          </a:p>
          <a:p>
            <a:pPr lvl="1" algn="just"/>
            <a:r>
              <a:rPr lang="en-US" dirty="0" smtClean="0"/>
              <a:t>Social </a:t>
            </a:r>
            <a:r>
              <a:rPr lang="en-US" dirty="0"/>
              <a:t>awareness, consciousness, and change are all byproducts that a film may invoke.</a:t>
            </a:r>
            <a:endParaRPr lang="en-IN" dirty="0"/>
          </a:p>
        </p:txBody>
      </p:sp>
    </p:spTree>
    <p:extLst>
      <p:ext uri="{BB962C8B-B14F-4D97-AF65-F5344CB8AC3E}">
        <p14:creationId xmlns:p14="http://schemas.microsoft.com/office/powerpoint/2010/main" val="3701626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7280" y="888274"/>
            <a:ext cx="10058400" cy="4980820"/>
          </a:xfrm>
        </p:spPr>
        <p:txBody>
          <a:bodyPr/>
          <a:lstStyle/>
          <a:p>
            <a:pPr lvl="1"/>
            <a:endParaRPr lang="en-US" dirty="0" smtClean="0"/>
          </a:p>
          <a:p>
            <a:pPr lvl="1"/>
            <a:r>
              <a:rPr lang="en-US" dirty="0" smtClean="0"/>
              <a:t>A </a:t>
            </a:r>
            <a:r>
              <a:rPr lang="en-US" dirty="0"/>
              <a:t>film makes a connection with the audience or if it entertains, inspires, and motivates then that is a film that creates awareness. </a:t>
            </a:r>
            <a:endParaRPr lang="en-US" dirty="0" smtClean="0"/>
          </a:p>
          <a:p>
            <a:pPr lvl="1"/>
            <a:endParaRPr lang="en-US" dirty="0"/>
          </a:p>
          <a:p>
            <a:pPr lvl="1"/>
            <a:r>
              <a:rPr lang="en-US" dirty="0" smtClean="0"/>
              <a:t>Apart </a:t>
            </a:r>
            <a:r>
              <a:rPr lang="en-US" dirty="0"/>
              <a:t>from entertainment, it plays a major role in transforming the structures and at the same time abiding by the root </a:t>
            </a:r>
            <a:r>
              <a:rPr lang="en-US" dirty="0" smtClean="0"/>
              <a:t>values.</a:t>
            </a:r>
          </a:p>
          <a:p>
            <a:pPr lvl="1"/>
            <a:endParaRPr lang="en-US" dirty="0" smtClean="0"/>
          </a:p>
          <a:p>
            <a:pPr lvl="1"/>
            <a:r>
              <a:rPr lang="en-US" dirty="0" smtClean="0"/>
              <a:t>And </a:t>
            </a:r>
            <a:r>
              <a:rPr lang="en-US" dirty="0"/>
              <a:t>generates dialogue, sparks policy change, and activates communities around key social issues</a:t>
            </a:r>
            <a:r>
              <a:rPr lang="en-US" dirty="0" smtClean="0"/>
              <a:t>.</a:t>
            </a:r>
          </a:p>
          <a:p>
            <a:pPr lvl="1"/>
            <a:endParaRPr lang="en-US" dirty="0" smtClean="0"/>
          </a:p>
          <a:p>
            <a:pPr lvl="1"/>
            <a:r>
              <a:rPr lang="en-US" dirty="0" smtClean="0"/>
              <a:t>They </a:t>
            </a:r>
            <a:r>
              <a:rPr lang="en-US" dirty="0"/>
              <a:t>change the perception of individuals; add new dimensions and perspectives through the popularly conceived stories. </a:t>
            </a:r>
            <a:endParaRPr lang="en-US" dirty="0" smtClean="0"/>
          </a:p>
          <a:p>
            <a:pPr lvl="1"/>
            <a:endParaRPr lang="en-US" dirty="0" smtClean="0"/>
          </a:p>
          <a:p>
            <a:pPr lvl="1"/>
            <a:r>
              <a:rPr lang="en-US" dirty="0" smtClean="0"/>
              <a:t>The </a:t>
            </a:r>
            <a:r>
              <a:rPr lang="en-US" dirty="0"/>
              <a:t>history of world cinema has undergone a long and intensive course of research, creation, and application of new methodologies that could create a spark in the minds of people. </a:t>
            </a:r>
            <a:endParaRPr lang="en-IN" dirty="0"/>
          </a:p>
        </p:txBody>
      </p:sp>
    </p:spTree>
    <p:extLst>
      <p:ext uri="{BB962C8B-B14F-4D97-AF65-F5344CB8AC3E}">
        <p14:creationId xmlns:p14="http://schemas.microsoft.com/office/powerpoint/2010/main" val="15557393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Film as </a:t>
            </a:r>
            <a:r>
              <a:rPr lang="en-IN" dirty="0" smtClean="0"/>
              <a:t>a Communication Media</a:t>
            </a:r>
            <a:endParaRPr lang="en-IN" dirty="0"/>
          </a:p>
        </p:txBody>
      </p:sp>
      <p:sp>
        <p:nvSpPr>
          <p:cNvPr id="3" name="Content Placeholder 2"/>
          <p:cNvSpPr>
            <a:spLocks noGrp="1"/>
          </p:cNvSpPr>
          <p:nvPr>
            <p:ph idx="1"/>
          </p:nvPr>
        </p:nvSpPr>
        <p:spPr/>
        <p:txBody>
          <a:bodyPr/>
          <a:lstStyle/>
          <a:p>
            <a:pPr lvl="1"/>
            <a:r>
              <a:rPr lang="en-US" dirty="0"/>
              <a:t>Cinema is a strongest medium of communication</a:t>
            </a:r>
            <a:r>
              <a:rPr lang="en-US" dirty="0" smtClean="0"/>
              <a:t>.</a:t>
            </a:r>
          </a:p>
          <a:p>
            <a:pPr lvl="1"/>
            <a:r>
              <a:rPr lang="en-US" dirty="0" smtClean="0"/>
              <a:t> </a:t>
            </a:r>
          </a:p>
          <a:p>
            <a:pPr lvl="1"/>
            <a:r>
              <a:rPr lang="en-US" dirty="0" smtClean="0"/>
              <a:t>It </a:t>
            </a:r>
            <a:r>
              <a:rPr lang="en-US" dirty="0"/>
              <a:t>can communicate from poor to rich, literate to illiterate, urban to rural, kids to adults and  so on. </a:t>
            </a:r>
            <a:endParaRPr lang="en-US" dirty="0" smtClean="0"/>
          </a:p>
          <a:p>
            <a:pPr lvl="1"/>
            <a:endParaRPr lang="en-US" dirty="0" smtClean="0"/>
          </a:p>
          <a:p>
            <a:pPr lvl="1"/>
            <a:r>
              <a:rPr lang="en-US" dirty="0" smtClean="0"/>
              <a:t>Communication</a:t>
            </a:r>
            <a:r>
              <a:rPr lang="en-US" dirty="0"/>
              <a:t>, as we all know, is an act of exchanging information. </a:t>
            </a:r>
            <a:endParaRPr lang="en-US" dirty="0" smtClean="0"/>
          </a:p>
          <a:p>
            <a:pPr lvl="1"/>
            <a:endParaRPr lang="en-US" dirty="0" smtClean="0"/>
          </a:p>
          <a:p>
            <a:pPr lvl="1"/>
            <a:r>
              <a:rPr lang="en-US" dirty="0" smtClean="0"/>
              <a:t>It </a:t>
            </a:r>
            <a:r>
              <a:rPr lang="en-US" dirty="0"/>
              <a:t>is basically the act of sharing ideas, views, thoughts and expressions through some medium. </a:t>
            </a:r>
            <a:endParaRPr lang="en-US" dirty="0" smtClean="0"/>
          </a:p>
          <a:p>
            <a:pPr lvl="1"/>
            <a:endParaRPr lang="en-US" dirty="0" smtClean="0"/>
          </a:p>
          <a:p>
            <a:pPr lvl="1"/>
            <a:r>
              <a:rPr lang="en-US" dirty="0" smtClean="0"/>
              <a:t>The </a:t>
            </a:r>
            <a:r>
              <a:rPr lang="en-US" dirty="0"/>
              <a:t>most basic and acknowledged tool of communication is language. </a:t>
            </a:r>
            <a:endParaRPr lang="en-US" dirty="0" smtClean="0"/>
          </a:p>
          <a:p>
            <a:pPr lvl="1"/>
            <a:endParaRPr lang="en-US" dirty="0" smtClean="0"/>
          </a:p>
          <a:p>
            <a:pPr lvl="1"/>
            <a:r>
              <a:rPr lang="en-US" dirty="0" smtClean="0"/>
              <a:t>Communication </a:t>
            </a:r>
            <a:r>
              <a:rPr lang="en-US" dirty="0"/>
              <a:t>can also take place through pictures, gestures and artefacts.</a:t>
            </a:r>
            <a:endParaRPr lang="en-IN" dirty="0"/>
          </a:p>
        </p:txBody>
      </p:sp>
    </p:spTree>
    <p:extLst>
      <p:ext uri="{BB962C8B-B14F-4D97-AF65-F5344CB8AC3E}">
        <p14:creationId xmlns:p14="http://schemas.microsoft.com/office/powerpoint/2010/main" val="42440373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7280" y="666206"/>
            <a:ext cx="10058400" cy="5202888"/>
          </a:xfrm>
        </p:spPr>
        <p:txBody>
          <a:bodyPr/>
          <a:lstStyle/>
          <a:p>
            <a:pPr lvl="1" algn="just"/>
            <a:endParaRPr lang="en-US" dirty="0" smtClean="0"/>
          </a:p>
          <a:p>
            <a:pPr lvl="1" algn="just"/>
            <a:r>
              <a:rPr lang="en-US" dirty="0" smtClean="0"/>
              <a:t>Cinema</a:t>
            </a:r>
            <a:r>
              <a:rPr lang="en-US" dirty="0"/>
              <a:t>, a form of mass media has undoubtedly become a powerful tool since the day it was introduced to the world. </a:t>
            </a:r>
            <a:endParaRPr lang="en-US" dirty="0" smtClean="0"/>
          </a:p>
          <a:p>
            <a:pPr lvl="1" algn="just"/>
            <a:endParaRPr lang="en-US" dirty="0" smtClean="0"/>
          </a:p>
          <a:p>
            <a:pPr lvl="1" algn="just"/>
            <a:r>
              <a:rPr lang="en-US" dirty="0" smtClean="0"/>
              <a:t>Cinema </a:t>
            </a:r>
            <a:r>
              <a:rPr lang="en-US" dirty="0"/>
              <a:t>has a huge impact on society and can influence the mass opinion and thinking to a great extent</a:t>
            </a:r>
            <a:r>
              <a:rPr lang="en-US" dirty="0" smtClean="0"/>
              <a:t>.</a:t>
            </a:r>
          </a:p>
          <a:p>
            <a:pPr marL="201168" lvl="1" indent="0" algn="just">
              <a:buNone/>
            </a:pPr>
            <a:endParaRPr lang="en-US" dirty="0" smtClean="0"/>
          </a:p>
          <a:p>
            <a:pPr lvl="1" algn="just"/>
            <a:r>
              <a:rPr lang="en-US" dirty="0" smtClean="0"/>
              <a:t>The </a:t>
            </a:r>
            <a:r>
              <a:rPr lang="en-US" dirty="0"/>
              <a:t>film industry has grown rapidly in the past years and has brought about a lot of changes in the society. </a:t>
            </a:r>
            <a:endParaRPr lang="en-US" dirty="0" smtClean="0"/>
          </a:p>
          <a:p>
            <a:pPr lvl="1" algn="just"/>
            <a:endParaRPr lang="en-US" dirty="0" smtClean="0"/>
          </a:p>
          <a:p>
            <a:pPr lvl="1" algn="just"/>
            <a:r>
              <a:rPr lang="en-US" dirty="0" smtClean="0"/>
              <a:t>Films </a:t>
            </a:r>
            <a:r>
              <a:rPr lang="en-US" dirty="0"/>
              <a:t>are a reflection of society for both the present and the past. </a:t>
            </a:r>
            <a:endParaRPr lang="en-US" dirty="0" smtClean="0"/>
          </a:p>
          <a:p>
            <a:pPr lvl="1" algn="just"/>
            <a:endParaRPr lang="en-US" dirty="0" smtClean="0"/>
          </a:p>
          <a:p>
            <a:pPr lvl="1" algn="just"/>
            <a:r>
              <a:rPr lang="en-US" dirty="0" smtClean="0"/>
              <a:t>Films </a:t>
            </a:r>
            <a:r>
              <a:rPr lang="en-US" dirty="0"/>
              <a:t>yield a great impact on society in many ways. </a:t>
            </a:r>
            <a:endParaRPr lang="en-US" dirty="0" smtClean="0"/>
          </a:p>
          <a:p>
            <a:pPr lvl="1" algn="just"/>
            <a:endParaRPr lang="en-US" dirty="0" smtClean="0"/>
          </a:p>
          <a:p>
            <a:pPr lvl="1" algn="just"/>
            <a:r>
              <a:rPr lang="en-US" dirty="0" smtClean="0"/>
              <a:t>The </a:t>
            </a:r>
            <a:r>
              <a:rPr lang="en-US" dirty="0"/>
              <a:t>film industry is one of the most influential and expensive industries in mass media. </a:t>
            </a:r>
            <a:endParaRPr lang="en-US" dirty="0" smtClean="0"/>
          </a:p>
          <a:p>
            <a:pPr lvl="1" algn="just"/>
            <a:endParaRPr lang="en-US" dirty="0"/>
          </a:p>
          <a:p>
            <a:pPr lvl="1" algn="just"/>
            <a:r>
              <a:rPr lang="en-US" dirty="0"/>
              <a:t>In true sense, it is a dream industry.</a:t>
            </a:r>
            <a:endParaRPr lang="en-IN" dirty="0"/>
          </a:p>
        </p:txBody>
      </p:sp>
    </p:spTree>
    <p:extLst>
      <p:ext uri="{BB962C8B-B14F-4D97-AF65-F5344CB8AC3E}">
        <p14:creationId xmlns:p14="http://schemas.microsoft.com/office/powerpoint/2010/main" val="37463070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7280" y="666206"/>
            <a:ext cx="10058400" cy="5202888"/>
          </a:xfrm>
        </p:spPr>
        <p:txBody>
          <a:bodyPr/>
          <a:lstStyle/>
          <a:p>
            <a:pPr lvl="1"/>
            <a:endParaRPr lang="en-US" dirty="0" smtClean="0"/>
          </a:p>
          <a:p>
            <a:pPr lvl="1" algn="just"/>
            <a:r>
              <a:rPr lang="en-US" dirty="0" smtClean="0"/>
              <a:t>Films </a:t>
            </a:r>
            <a:r>
              <a:rPr lang="en-US" dirty="0"/>
              <a:t>in today’s generation have managed to cover a lot of controversial topics. </a:t>
            </a:r>
            <a:endParaRPr lang="en-US" dirty="0" smtClean="0"/>
          </a:p>
          <a:p>
            <a:pPr lvl="1" algn="just"/>
            <a:endParaRPr lang="en-US" dirty="0"/>
          </a:p>
          <a:p>
            <a:pPr lvl="1" algn="just"/>
            <a:endParaRPr lang="en-US" dirty="0" smtClean="0"/>
          </a:p>
          <a:p>
            <a:pPr lvl="1" algn="just"/>
            <a:r>
              <a:rPr lang="en-US" dirty="0" smtClean="0"/>
              <a:t>These </a:t>
            </a:r>
            <a:r>
              <a:rPr lang="en-US" dirty="0"/>
              <a:t>topics include religion, terror attacks, transgender, homosexuality, child labor, poverty, etc</a:t>
            </a:r>
            <a:r>
              <a:rPr lang="en-US" dirty="0" smtClean="0"/>
              <a:t>.</a:t>
            </a:r>
          </a:p>
          <a:p>
            <a:pPr lvl="1" algn="just"/>
            <a:endParaRPr lang="en-US" dirty="0"/>
          </a:p>
          <a:p>
            <a:pPr lvl="1" algn="just"/>
            <a:r>
              <a:rPr lang="en-US" dirty="0"/>
              <a:t>Through their stories and concepts, films have successfully brought awareness in the society about all these topics. </a:t>
            </a:r>
            <a:endParaRPr lang="en-US" dirty="0" smtClean="0"/>
          </a:p>
          <a:p>
            <a:pPr lvl="1" algn="just"/>
            <a:endParaRPr lang="en-US" dirty="0" smtClean="0"/>
          </a:p>
          <a:p>
            <a:pPr lvl="1" algn="just"/>
            <a:r>
              <a:rPr lang="en-US" dirty="0" smtClean="0"/>
              <a:t>Matters </a:t>
            </a:r>
            <a:r>
              <a:rPr lang="en-US" dirty="0"/>
              <a:t>like transgender, homosexuality which were taboos in the past are now considered with much more openness of mind, thanks to the movies and their sensitive handling of the topics. </a:t>
            </a:r>
            <a:endParaRPr lang="en-US" dirty="0" smtClean="0"/>
          </a:p>
          <a:p>
            <a:pPr lvl="1" algn="just"/>
            <a:endParaRPr lang="en-US" dirty="0" smtClean="0"/>
          </a:p>
          <a:p>
            <a:pPr lvl="1" algn="just"/>
            <a:r>
              <a:rPr lang="en-US" dirty="0" smtClean="0"/>
              <a:t>This </a:t>
            </a:r>
            <a:r>
              <a:rPr lang="en-US" dirty="0"/>
              <a:t>happens more in Indian cinema, as audience often relate themselves to the movies. </a:t>
            </a:r>
            <a:endParaRPr lang="en-US" dirty="0" smtClean="0"/>
          </a:p>
          <a:p>
            <a:pPr lvl="1" algn="just"/>
            <a:endParaRPr lang="en-US" dirty="0"/>
          </a:p>
          <a:p>
            <a:pPr lvl="1" algn="just"/>
            <a:r>
              <a:rPr lang="en-US" dirty="0"/>
              <a:t>Many recent movies have explored social issues such as child marriage, polygamy, dowry system, castes and terrorism.</a:t>
            </a:r>
          </a:p>
          <a:p>
            <a:endParaRPr lang="en-IN" dirty="0"/>
          </a:p>
        </p:txBody>
      </p:sp>
    </p:spTree>
    <p:extLst>
      <p:ext uri="{BB962C8B-B14F-4D97-AF65-F5344CB8AC3E}">
        <p14:creationId xmlns:p14="http://schemas.microsoft.com/office/powerpoint/2010/main" val="71668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Origin of cinema</a:t>
            </a:r>
            <a:endParaRPr lang="en-IN" dirty="0"/>
          </a:p>
        </p:txBody>
      </p:sp>
      <p:sp>
        <p:nvSpPr>
          <p:cNvPr id="3" name="Content Placeholder 2"/>
          <p:cNvSpPr>
            <a:spLocks noGrp="1"/>
          </p:cNvSpPr>
          <p:nvPr>
            <p:ph idx="1"/>
          </p:nvPr>
        </p:nvSpPr>
        <p:spPr>
          <a:xfrm>
            <a:off x="1097280" y="1845734"/>
            <a:ext cx="10058400" cy="4581192"/>
          </a:xfrm>
        </p:spPr>
        <p:txBody>
          <a:bodyPr>
            <a:normAutofit fontScale="85000" lnSpcReduction="20000"/>
          </a:bodyPr>
          <a:lstStyle/>
          <a:p>
            <a:pPr lvl="1"/>
            <a:endParaRPr lang="en-US" sz="1900" dirty="0" smtClean="0">
              <a:effectLst/>
            </a:endParaRPr>
          </a:p>
          <a:p>
            <a:pPr lvl="1"/>
            <a:r>
              <a:rPr lang="en-US" sz="1900" dirty="0" smtClean="0">
                <a:effectLst/>
              </a:rPr>
              <a:t>The first to present projected moving pictures to a paying audience were the </a:t>
            </a:r>
            <a:r>
              <a:rPr lang="en-US" sz="1900" b="1" dirty="0"/>
              <a:t>L</a:t>
            </a:r>
            <a:r>
              <a:rPr lang="en-US" sz="1900" b="1" dirty="0" smtClean="0">
                <a:effectLst/>
              </a:rPr>
              <a:t>umière </a:t>
            </a:r>
            <a:r>
              <a:rPr lang="en-US" sz="1900" b="1" dirty="0"/>
              <a:t>B</a:t>
            </a:r>
            <a:r>
              <a:rPr lang="en-US" sz="1900" b="1" dirty="0" smtClean="0">
                <a:effectLst/>
              </a:rPr>
              <a:t>rothers</a:t>
            </a:r>
            <a:r>
              <a:rPr lang="en-US" sz="1900" dirty="0" smtClean="0">
                <a:effectLst/>
              </a:rPr>
              <a:t> in December 1895 in Paris, France.</a:t>
            </a:r>
          </a:p>
          <a:p>
            <a:pPr lvl="1"/>
            <a:r>
              <a:rPr lang="en-US" sz="1900" dirty="0" smtClean="0">
                <a:effectLst/>
              </a:rPr>
              <a:t>They used a device of their own making, the cinematography, which was a camera, a projector and a film printer all in one.</a:t>
            </a:r>
          </a:p>
          <a:p>
            <a:r>
              <a:rPr lang="en-US" sz="1900" b="1" dirty="0"/>
              <a:t>THE RISE OF THE FILM </a:t>
            </a:r>
            <a:r>
              <a:rPr lang="en-US" sz="1900" b="1" dirty="0" smtClean="0"/>
              <a:t>INDUSTRY</a:t>
            </a:r>
          </a:p>
          <a:p>
            <a:endParaRPr lang="en-US" sz="1900" b="1" dirty="0"/>
          </a:p>
          <a:p>
            <a:pPr lvl="1"/>
            <a:r>
              <a:rPr lang="en-US" sz="1900" dirty="0"/>
              <a:t>By 1914, several national film industries were established. At this time, Europe, </a:t>
            </a:r>
            <a:endParaRPr lang="en-US" sz="1900" dirty="0" smtClean="0"/>
          </a:p>
          <a:p>
            <a:pPr marL="201168" lvl="1" indent="0">
              <a:buNone/>
            </a:pPr>
            <a:r>
              <a:rPr lang="en-US" sz="1900" dirty="0"/>
              <a:t> </a:t>
            </a:r>
            <a:r>
              <a:rPr lang="en-US" sz="1900" dirty="0" smtClean="0"/>
              <a:t>   Russia </a:t>
            </a:r>
            <a:r>
              <a:rPr lang="en-US" sz="1900" dirty="0"/>
              <a:t>and Scandinavia were the dominant industries; America was much less important. </a:t>
            </a:r>
            <a:endParaRPr lang="en-US" sz="1900" dirty="0" smtClean="0"/>
          </a:p>
          <a:p>
            <a:pPr marL="201168" lvl="1" indent="0">
              <a:buNone/>
            </a:pPr>
            <a:endParaRPr lang="en-US" sz="1900" dirty="0" smtClean="0"/>
          </a:p>
          <a:p>
            <a:pPr lvl="1"/>
            <a:r>
              <a:rPr lang="en-US" sz="1900" dirty="0" smtClean="0"/>
              <a:t>Films </a:t>
            </a:r>
            <a:r>
              <a:rPr lang="en-US" sz="1900" dirty="0"/>
              <a:t>became longer and storytelling, or narrative, became the dominant form</a:t>
            </a:r>
            <a:r>
              <a:rPr lang="en-US" sz="1900" dirty="0" smtClean="0"/>
              <a:t>.</a:t>
            </a:r>
          </a:p>
          <a:p>
            <a:pPr lvl="1"/>
            <a:endParaRPr lang="en-US" sz="1900" dirty="0" smtClean="0"/>
          </a:p>
          <a:p>
            <a:pPr lvl="1"/>
            <a:r>
              <a:rPr lang="en-US" sz="1900" dirty="0"/>
              <a:t>As more people paid to see movies, the industry which grew around them was prepared to </a:t>
            </a:r>
            <a:endParaRPr lang="en-US" sz="1900" dirty="0" smtClean="0"/>
          </a:p>
          <a:p>
            <a:pPr marL="201168" lvl="1" indent="0">
              <a:buNone/>
            </a:pPr>
            <a:r>
              <a:rPr lang="en-US" sz="1900" dirty="0"/>
              <a:t> </a:t>
            </a:r>
            <a:r>
              <a:rPr lang="en-US" sz="1900" dirty="0" smtClean="0"/>
              <a:t>   invest </a:t>
            </a:r>
            <a:r>
              <a:rPr lang="en-US" sz="1900" dirty="0"/>
              <a:t>more money in their production, distribution and </a:t>
            </a:r>
            <a:r>
              <a:rPr lang="en-US" sz="1900" dirty="0" smtClean="0"/>
              <a:t>exhibition. </a:t>
            </a:r>
            <a:r>
              <a:rPr lang="en-US" sz="1900" dirty="0"/>
              <a:t>so large studios </a:t>
            </a:r>
            <a:endParaRPr lang="en-US" sz="1900" dirty="0" smtClean="0"/>
          </a:p>
          <a:p>
            <a:pPr marL="201168" lvl="1" indent="0">
              <a:buNone/>
            </a:pPr>
            <a:r>
              <a:rPr lang="en-US" sz="1900" dirty="0"/>
              <a:t> </a:t>
            </a:r>
            <a:r>
              <a:rPr lang="en-US" sz="1900" dirty="0" smtClean="0"/>
              <a:t>    were established  and  dedicated </a:t>
            </a:r>
            <a:r>
              <a:rPr lang="en-US" sz="1900" dirty="0"/>
              <a:t>cinemas built. </a:t>
            </a:r>
          </a:p>
          <a:p>
            <a:pPr marL="201168" lvl="1" indent="0">
              <a:buNone/>
            </a:pPr>
            <a:endParaRPr lang="en-US" sz="1600" dirty="0" smtClean="0"/>
          </a:p>
          <a:p>
            <a:pPr marL="201168" lvl="1" indent="0">
              <a:buNone/>
            </a:pPr>
            <a:r>
              <a:rPr lang="en-US" sz="1600" dirty="0"/>
              <a:t>	</a:t>
            </a:r>
            <a:endParaRPr lang="en-US" sz="1600" dirty="0" smtClean="0"/>
          </a:p>
          <a:p>
            <a:pPr marL="201168" lvl="1" indent="0">
              <a:buNone/>
            </a:pPr>
            <a:r>
              <a:rPr lang="en-US" sz="1600" dirty="0" smtClean="0"/>
              <a:t> </a:t>
            </a:r>
            <a:endParaRPr lang="en-US" dirty="0" smtClean="0">
              <a:effectLst/>
            </a:endParaRPr>
          </a:p>
          <a:p>
            <a:pPr lvl="1"/>
            <a:endParaRPr lang="en-IN"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13371" y="3148551"/>
            <a:ext cx="2142309" cy="2842130"/>
          </a:xfrm>
          <a:prstGeom prst="rect">
            <a:avLst/>
          </a:prstGeom>
        </p:spPr>
      </p:pic>
    </p:spTree>
    <p:extLst>
      <p:ext uri="{BB962C8B-B14F-4D97-AF65-F5344CB8AC3E}">
        <p14:creationId xmlns:p14="http://schemas.microsoft.com/office/powerpoint/2010/main" val="137451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7280" y="731519"/>
            <a:ext cx="10058400" cy="5264331"/>
          </a:xfrm>
        </p:spPr>
        <p:txBody>
          <a:bodyPr>
            <a:normAutofit/>
          </a:bodyPr>
          <a:lstStyle/>
          <a:p>
            <a:pPr lvl="1"/>
            <a:r>
              <a:rPr lang="en-US" dirty="0"/>
              <a:t>The First World War greatly affected the film industry in Europe, and the American industry grew in relative importance</a:t>
            </a:r>
            <a:r>
              <a:rPr lang="en-US" dirty="0" smtClean="0"/>
              <a:t>.</a:t>
            </a:r>
          </a:p>
          <a:p>
            <a:pPr lvl="1"/>
            <a:endParaRPr lang="en-US" dirty="0"/>
          </a:p>
          <a:p>
            <a:pPr lvl="1"/>
            <a:endParaRPr lang="en-US" dirty="0"/>
          </a:p>
          <a:p>
            <a:pPr lvl="1"/>
            <a:r>
              <a:rPr lang="en-US" dirty="0"/>
              <a:t>The first 30 years of cinema were </a:t>
            </a:r>
            <a:r>
              <a:rPr lang="en-US" dirty="0" smtClean="0"/>
              <a:t>characterized </a:t>
            </a:r>
            <a:r>
              <a:rPr lang="en-US" dirty="0"/>
              <a:t>by the growth and consolidation of an industrial base, the establishment of the narrative form, and refinement of technology</a:t>
            </a:r>
            <a:r>
              <a:rPr lang="en-US" dirty="0" smtClean="0"/>
              <a:t>.</a:t>
            </a:r>
          </a:p>
          <a:p>
            <a:r>
              <a:rPr lang="en-US" sz="1800" dirty="0"/>
              <a:t>ADDING COLOUR</a:t>
            </a:r>
          </a:p>
          <a:p>
            <a:pPr lvl="1"/>
            <a:r>
              <a:rPr lang="en-US" dirty="0" smtClean="0"/>
              <a:t>Color </a:t>
            </a:r>
            <a:r>
              <a:rPr lang="en-US" dirty="0"/>
              <a:t>was first added to black-and-white movies through hand </a:t>
            </a:r>
            <a:r>
              <a:rPr lang="en-US" dirty="0" smtClean="0"/>
              <a:t>coloring, </a:t>
            </a:r>
            <a:r>
              <a:rPr lang="en-US" dirty="0"/>
              <a:t>tinting, toning and </a:t>
            </a:r>
            <a:r>
              <a:rPr lang="en-US" dirty="0" smtClean="0"/>
              <a:t>stenciling.</a:t>
            </a:r>
            <a:endParaRPr lang="en-US" dirty="0"/>
          </a:p>
          <a:p>
            <a:pPr lvl="1"/>
            <a:r>
              <a:rPr lang="en-US" dirty="0"/>
              <a:t>By 1906, the principles of </a:t>
            </a:r>
            <a:r>
              <a:rPr lang="en-US" dirty="0" smtClean="0"/>
              <a:t>color </a:t>
            </a:r>
            <a:r>
              <a:rPr lang="en-US" dirty="0"/>
              <a:t>separation were used to produce so-called ‘natural </a:t>
            </a:r>
            <a:r>
              <a:rPr lang="en-US" dirty="0" smtClean="0"/>
              <a:t>color’ </a:t>
            </a:r>
            <a:r>
              <a:rPr lang="en-US" dirty="0"/>
              <a:t>moving images with the British </a:t>
            </a:r>
            <a:r>
              <a:rPr lang="en-US" dirty="0" err="1" smtClean="0"/>
              <a:t>Kinema</a:t>
            </a:r>
            <a:r>
              <a:rPr lang="en-US" dirty="0" smtClean="0"/>
              <a:t> color </a:t>
            </a:r>
            <a:r>
              <a:rPr lang="en-US" dirty="0"/>
              <a:t>process, first presented to the public in 1909.</a:t>
            </a:r>
          </a:p>
          <a:p>
            <a:pPr lvl="1"/>
            <a:r>
              <a:rPr lang="en-US" dirty="0" err="1" smtClean="0"/>
              <a:t>Kinema</a:t>
            </a:r>
            <a:r>
              <a:rPr lang="en-US" dirty="0" smtClean="0"/>
              <a:t> color </a:t>
            </a:r>
            <a:r>
              <a:rPr lang="en-US" dirty="0"/>
              <a:t>was primarily used for documentary (or ‘actuality’) films, such as the epic With Our King and Queen Through India (also known as The Delhi Durbar) of 1912, which ran for over 2 hours in total.</a:t>
            </a:r>
          </a:p>
          <a:p>
            <a:pPr lvl="1"/>
            <a:r>
              <a:rPr lang="en-US" dirty="0"/>
              <a:t>The early Technicolor processes from 1915 onwards were cumbersome and expensive, and </a:t>
            </a:r>
            <a:r>
              <a:rPr lang="en-US" dirty="0" smtClean="0"/>
              <a:t>color </a:t>
            </a:r>
            <a:r>
              <a:rPr lang="en-US" dirty="0"/>
              <a:t>was not used more widely until the introduction of its </a:t>
            </a:r>
            <a:r>
              <a:rPr lang="en-US" dirty="0" smtClean="0"/>
              <a:t>three‑color </a:t>
            </a:r>
            <a:r>
              <a:rPr lang="en-US" dirty="0"/>
              <a:t>process in 1932. </a:t>
            </a:r>
            <a:endParaRPr lang="en-US" dirty="0" smtClean="0"/>
          </a:p>
          <a:p>
            <a:pPr lvl="1"/>
            <a:r>
              <a:rPr lang="en-US" dirty="0" smtClean="0"/>
              <a:t>It </a:t>
            </a:r>
            <a:r>
              <a:rPr lang="en-US" dirty="0"/>
              <a:t>was used for films such as Gone With the Wind and The Wizard of Oz (both 1939) in Hollywood and A Matter of Life and Death (1946) in the UK.</a:t>
            </a:r>
          </a:p>
          <a:p>
            <a:pPr lvl="1"/>
            <a:endParaRPr lang="en-US" dirty="0"/>
          </a:p>
          <a:p>
            <a:endParaRPr lang="en-IN" dirty="0"/>
          </a:p>
        </p:txBody>
      </p:sp>
    </p:spTree>
    <p:extLst>
      <p:ext uri="{BB962C8B-B14F-4D97-AF65-F5344CB8AC3E}">
        <p14:creationId xmlns:p14="http://schemas.microsoft.com/office/powerpoint/2010/main" val="2802939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a:t>CINEMA’S GOLDEN </a:t>
            </a:r>
            <a:r>
              <a:rPr lang="en-US" b="1" cap="all" dirty="0" smtClean="0"/>
              <a:t>AGE</a:t>
            </a:r>
            <a:endParaRPr lang="en-IN" dirty="0"/>
          </a:p>
        </p:txBody>
      </p:sp>
      <p:sp>
        <p:nvSpPr>
          <p:cNvPr id="3" name="Content Placeholder 2"/>
          <p:cNvSpPr>
            <a:spLocks noGrp="1"/>
          </p:cNvSpPr>
          <p:nvPr>
            <p:ph idx="1"/>
          </p:nvPr>
        </p:nvSpPr>
        <p:spPr/>
        <p:txBody>
          <a:bodyPr>
            <a:normAutofit fontScale="92500" lnSpcReduction="10000"/>
          </a:bodyPr>
          <a:lstStyle/>
          <a:p>
            <a:pPr lvl="1"/>
            <a:r>
              <a:rPr lang="en-US" dirty="0" smtClean="0"/>
              <a:t>By </a:t>
            </a:r>
            <a:r>
              <a:rPr lang="en-US" dirty="0"/>
              <a:t>the early 1930s, nearly all feature-length movies were presented with </a:t>
            </a:r>
            <a:r>
              <a:rPr lang="en-US" dirty="0" smtClean="0"/>
              <a:t>synchronized </a:t>
            </a:r>
            <a:r>
              <a:rPr lang="en-US" dirty="0"/>
              <a:t>sound and, by the mid-1930s, some were in full </a:t>
            </a:r>
            <a:r>
              <a:rPr lang="en-US" dirty="0" smtClean="0"/>
              <a:t>color </a:t>
            </a:r>
            <a:r>
              <a:rPr lang="en-US" dirty="0"/>
              <a:t>too. </a:t>
            </a:r>
            <a:endParaRPr lang="en-US" dirty="0" smtClean="0"/>
          </a:p>
          <a:p>
            <a:pPr lvl="1"/>
            <a:endParaRPr lang="en-US" dirty="0" smtClean="0"/>
          </a:p>
          <a:p>
            <a:pPr lvl="1"/>
            <a:r>
              <a:rPr lang="en-US" dirty="0" smtClean="0"/>
              <a:t>The </a:t>
            </a:r>
            <a:r>
              <a:rPr lang="en-US" dirty="0"/>
              <a:t>advent of sound secured the dominant role of the American industry and gave rise to the so-called ‘Golden Age of Hollywood</a:t>
            </a:r>
            <a:r>
              <a:rPr lang="en-US" dirty="0" smtClean="0"/>
              <a:t>’.</a:t>
            </a:r>
          </a:p>
          <a:p>
            <a:pPr lvl="1"/>
            <a:endParaRPr lang="en-US" dirty="0"/>
          </a:p>
          <a:p>
            <a:pPr lvl="1"/>
            <a:r>
              <a:rPr lang="en-US" dirty="0"/>
              <a:t>During the 1930s and 1940s, cinema was the principal form of popular </a:t>
            </a:r>
            <a:r>
              <a:rPr lang="en-US" dirty="0" smtClean="0"/>
              <a:t>entertainment.</a:t>
            </a:r>
          </a:p>
          <a:p>
            <a:pPr lvl="1"/>
            <a:endParaRPr lang="en-US" dirty="0" smtClean="0"/>
          </a:p>
          <a:p>
            <a:pPr lvl="1"/>
            <a:r>
              <a:rPr lang="en-US" dirty="0"/>
              <a:t>W</a:t>
            </a:r>
            <a:r>
              <a:rPr lang="en-US" dirty="0" smtClean="0"/>
              <a:t>ith </a:t>
            </a:r>
            <a:r>
              <a:rPr lang="en-US" dirty="0"/>
              <a:t>people often attending cinemas twice a week. Ornate ’super’ cinemas or ‘picture palaces’, offering extra facilities such as cafés and ballrooms, came to towns and </a:t>
            </a:r>
            <a:r>
              <a:rPr lang="en-US" dirty="0" smtClean="0"/>
              <a:t>cities.</a:t>
            </a:r>
          </a:p>
          <a:p>
            <a:pPr lvl="1"/>
            <a:endParaRPr lang="en-US" dirty="0" smtClean="0"/>
          </a:p>
          <a:p>
            <a:pPr lvl="1"/>
            <a:r>
              <a:rPr lang="en-US" dirty="0" smtClean="0"/>
              <a:t>Many </a:t>
            </a:r>
            <a:r>
              <a:rPr lang="en-US" dirty="0"/>
              <a:t>of them could hold over 3,000 people in a single auditorium</a:t>
            </a:r>
            <a:r>
              <a:rPr lang="en-US" dirty="0" smtClean="0"/>
              <a:t>.</a:t>
            </a:r>
          </a:p>
          <a:p>
            <a:pPr lvl="1"/>
            <a:endParaRPr lang="en-US" dirty="0"/>
          </a:p>
          <a:p>
            <a:pPr lvl="1"/>
            <a:r>
              <a:rPr lang="en-US" dirty="0"/>
              <a:t>In Britain, the highest attendances occurred in 1946, with over 31 million visits to the cinema each week.</a:t>
            </a:r>
          </a:p>
          <a:p>
            <a:endParaRPr lang="en-IN" dirty="0"/>
          </a:p>
        </p:txBody>
      </p:sp>
    </p:spTree>
    <p:extLst>
      <p:ext uri="{BB962C8B-B14F-4D97-AF65-F5344CB8AC3E}">
        <p14:creationId xmlns:p14="http://schemas.microsoft.com/office/powerpoint/2010/main" val="862312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Film </a:t>
            </a:r>
            <a:r>
              <a:rPr lang="en-IN" dirty="0" smtClean="0"/>
              <a:t>review</a:t>
            </a:r>
            <a:endParaRPr lang="en-IN" dirty="0"/>
          </a:p>
        </p:txBody>
      </p:sp>
      <p:sp>
        <p:nvSpPr>
          <p:cNvPr id="3" name="Content Placeholder 2"/>
          <p:cNvSpPr>
            <a:spLocks noGrp="1"/>
          </p:cNvSpPr>
          <p:nvPr>
            <p:ph idx="1"/>
          </p:nvPr>
        </p:nvSpPr>
        <p:spPr/>
        <p:txBody>
          <a:bodyPr/>
          <a:lstStyle/>
          <a:p>
            <a:pPr lvl="1"/>
            <a:r>
              <a:rPr lang="en-US" dirty="0" smtClean="0"/>
              <a:t>It is </a:t>
            </a:r>
            <a:r>
              <a:rPr lang="en-US" dirty="0"/>
              <a:t>the analysis of the film made by one person or collectively expressing the opinion on the movie</a:t>
            </a:r>
            <a:r>
              <a:rPr lang="en-US" dirty="0" smtClean="0"/>
              <a:t>.</a:t>
            </a:r>
          </a:p>
          <a:p>
            <a:pPr marL="201168" lvl="1" indent="0">
              <a:buNone/>
            </a:pPr>
            <a:r>
              <a:rPr lang="en-US" dirty="0" smtClean="0"/>
              <a:t> </a:t>
            </a:r>
          </a:p>
          <a:p>
            <a:pPr lvl="1"/>
            <a:endParaRPr lang="en-US" dirty="0" smtClean="0"/>
          </a:p>
          <a:p>
            <a:pPr lvl="1"/>
            <a:r>
              <a:rPr lang="en-US" dirty="0" smtClean="0"/>
              <a:t>The </a:t>
            </a:r>
            <a:r>
              <a:rPr lang="en-US" dirty="0"/>
              <a:t>peculiarity of movie review is that it does not simply evaluate the movie but gives very specific opinions which are the foundation of film review</a:t>
            </a:r>
            <a:r>
              <a:rPr lang="en-US" dirty="0" smtClean="0"/>
              <a:t>.</a:t>
            </a:r>
          </a:p>
          <a:p>
            <a:pPr lvl="1"/>
            <a:endParaRPr lang="en-US" dirty="0" smtClean="0"/>
          </a:p>
          <a:p>
            <a:pPr lvl="1"/>
            <a:endParaRPr lang="en-US" dirty="0" smtClean="0"/>
          </a:p>
          <a:p>
            <a:pPr lvl="1"/>
            <a:r>
              <a:rPr lang="en-US" dirty="0"/>
              <a:t>Reviews analyze the effectiveness of the plot, theme, acting, direction, special effects, musical effects, cinematography, and all other elements that created the movie. </a:t>
            </a:r>
            <a:endParaRPr lang="en-US" dirty="0" smtClean="0"/>
          </a:p>
          <a:p>
            <a:pPr lvl="1"/>
            <a:endParaRPr lang="en-US" dirty="0"/>
          </a:p>
          <a:p>
            <a:pPr lvl="1"/>
            <a:endParaRPr lang="en-US" dirty="0" smtClean="0"/>
          </a:p>
          <a:p>
            <a:pPr lvl="1"/>
            <a:r>
              <a:rPr lang="en-US" dirty="0" smtClean="0"/>
              <a:t>There </a:t>
            </a:r>
            <a:r>
              <a:rPr lang="en-US" dirty="0"/>
              <a:t>are qualities and guidelines that a critique of a movie should possess. </a:t>
            </a:r>
            <a:endParaRPr lang="en-IN" dirty="0"/>
          </a:p>
        </p:txBody>
      </p:sp>
    </p:spTree>
    <p:extLst>
      <p:ext uri="{BB962C8B-B14F-4D97-AF65-F5344CB8AC3E}">
        <p14:creationId xmlns:p14="http://schemas.microsoft.com/office/powerpoint/2010/main" val="2433569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Film Appreciation</a:t>
            </a:r>
            <a:endParaRPr lang="en-IN" dirty="0"/>
          </a:p>
        </p:txBody>
      </p:sp>
      <p:sp>
        <p:nvSpPr>
          <p:cNvPr id="3" name="Content Placeholder 2"/>
          <p:cNvSpPr>
            <a:spLocks noGrp="1"/>
          </p:cNvSpPr>
          <p:nvPr>
            <p:ph idx="1"/>
          </p:nvPr>
        </p:nvSpPr>
        <p:spPr/>
        <p:txBody>
          <a:bodyPr/>
          <a:lstStyle/>
          <a:p>
            <a:pPr lvl="1" algn="just"/>
            <a:endParaRPr lang="en-US" dirty="0" smtClean="0"/>
          </a:p>
          <a:p>
            <a:pPr lvl="1" algn="just"/>
            <a:r>
              <a:rPr lang="en-US" dirty="0" smtClean="0"/>
              <a:t>'Film </a:t>
            </a:r>
            <a:r>
              <a:rPr lang="en-US" dirty="0"/>
              <a:t>Appreciation' is a humble attempt to make you aware of the potential of cinema and empower the artist and </a:t>
            </a:r>
            <a:r>
              <a:rPr lang="en-US" dirty="0" smtClean="0"/>
              <a:t>audience </a:t>
            </a:r>
            <a:r>
              <a:rPr lang="en-US" dirty="0"/>
              <a:t>aiming towards a more enriching </a:t>
            </a:r>
            <a:r>
              <a:rPr lang="en-US" dirty="0" smtClean="0"/>
              <a:t>experience.</a:t>
            </a:r>
          </a:p>
          <a:p>
            <a:pPr lvl="1" algn="just"/>
            <a:endParaRPr lang="en-IN" dirty="0" smtClean="0"/>
          </a:p>
          <a:p>
            <a:pPr lvl="1" algn="just"/>
            <a:r>
              <a:rPr lang="en-US" dirty="0"/>
              <a:t>To be able to appreciate there needs to be an ‘understanding’ and that is what film appreciation is all about for me. To help you understand the key dynamics of what film is made up of – technology, art, industry. </a:t>
            </a:r>
            <a:endParaRPr lang="en-US" dirty="0" smtClean="0"/>
          </a:p>
          <a:p>
            <a:pPr lvl="1" algn="just"/>
            <a:endParaRPr lang="en-US" dirty="0" smtClean="0"/>
          </a:p>
          <a:p>
            <a:pPr lvl="1" algn="just"/>
            <a:r>
              <a:rPr lang="en-IN" dirty="0" smtClean="0"/>
              <a:t>Film is a art of moving images.</a:t>
            </a:r>
          </a:p>
          <a:p>
            <a:pPr lvl="1" algn="just"/>
            <a:endParaRPr lang="en-IN" dirty="0" smtClean="0"/>
          </a:p>
          <a:p>
            <a:pPr lvl="1" algn="just"/>
            <a:r>
              <a:rPr lang="en-IN" dirty="0" smtClean="0"/>
              <a:t>It is language of motion picture</a:t>
            </a:r>
          </a:p>
          <a:p>
            <a:pPr lvl="1" algn="just"/>
            <a:endParaRPr lang="en-IN" dirty="0" smtClean="0"/>
          </a:p>
          <a:p>
            <a:pPr lvl="1" algn="just"/>
            <a:r>
              <a:rPr lang="en-IN" dirty="0" smtClean="0"/>
              <a:t>A series of audio-visual moving image that tells a story and viewers watch it as a entertainment.</a:t>
            </a:r>
            <a:endParaRPr lang="en-IN" dirty="0"/>
          </a:p>
        </p:txBody>
      </p:sp>
    </p:spTree>
    <p:extLst>
      <p:ext uri="{BB962C8B-B14F-4D97-AF65-F5344CB8AC3E}">
        <p14:creationId xmlns:p14="http://schemas.microsoft.com/office/powerpoint/2010/main" val="2982750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Film Criticism </a:t>
            </a:r>
            <a:endParaRPr lang="en-IN" dirty="0"/>
          </a:p>
        </p:txBody>
      </p:sp>
      <p:sp>
        <p:nvSpPr>
          <p:cNvPr id="3" name="Content Placeholder 2"/>
          <p:cNvSpPr>
            <a:spLocks noGrp="1"/>
          </p:cNvSpPr>
          <p:nvPr>
            <p:ph idx="1"/>
          </p:nvPr>
        </p:nvSpPr>
        <p:spPr/>
        <p:txBody>
          <a:bodyPr/>
          <a:lstStyle/>
          <a:p>
            <a:endParaRPr lang="en-US" b="1" dirty="0" smtClean="0"/>
          </a:p>
          <a:p>
            <a:pPr lvl="1"/>
            <a:r>
              <a:rPr lang="en-US" b="1" dirty="0" smtClean="0"/>
              <a:t>Film </a:t>
            </a:r>
            <a:r>
              <a:rPr lang="en-US" b="1" dirty="0"/>
              <a:t>criticism</a:t>
            </a:r>
            <a:r>
              <a:rPr lang="en-US" dirty="0"/>
              <a:t> is the analysis and evaluation of films and the film medium. </a:t>
            </a:r>
            <a:endParaRPr lang="en-US" dirty="0" smtClean="0"/>
          </a:p>
          <a:p>
            <a:pPr lvl="1"/>
            <a:endParaRPr lang="en-US" dirty="0" smtClean="0"/>
          </a:p>
          <a:p>
            <a:pPr lvl="1"/>
            <a:r>
              <a:rPr lang="en-US" dirty="0" smtClean="0"/>
              <a:t>In </a:t>
            </a:r>
            <a:r>
              <a:rPr lang="en-US" dirty="0"/>
              <a:t>general, film criticism can be divided into two categories: journalistic criticism that appears regularly in newspapers, </a:t>
            </a:r>
            <a:r>
              <a:rPr lang="en-US" dirty="0" smtClean="0"/>
              <a:t>magazines</a:t>
            </a:r>
            <a:r>
              <a:rPr lang="en-US" dirty="0"/>
              <a:t> </a:t>
            </a:r>
            <a:r>
              <a:rPr lang="en-US" dirty="0" smtClean="0"/>
              <a:t>and </a:t>
            </a:r>
            <a:r>
              <a:rPr lang="en-US" dirty="0"/>
              <a:t>other popular mass-media </a:t>
            </a:r>
            <a:r>
              <a:rPr lang="en-US" dirty="0" smtClean="0"/>
              <a:t>outlets.</a:t>
            </a:r>
          </a:p>
          <a:p>
            <a:pPr lvl="1"/>
            <a:endParaRPr lang="en-US" dirty="0" smtClean="0"/>
          </a:p>
          <a:p>
            <a:pPr lvl="1"/>
            <a:r>
              <a:rPr lang="en-US" dirty="0" smtClean="0"/>
              <a:t>And </a:t>
            </a:r>
            <a:r>
              <a:rPr lang="en-US" dirty="0"/>
              <a:t>academic criticism by film scholars who are informed by film theory and are published in academic journals. </a:t>
            </a:r>
            <a:endParaRPr lang="en-US" dirty="0" smtClean="0"/>
          </a:p>
          <a:p>
            <a:pPr lvl="1"/>
            <a:endParaRPr lang="en-US" dirty="0" smtClean="0"/>
          </a:p>
          <a:p>
            <a:pPr lvl="1"/>
            <a:r>
              <a:rPr lang="en-US" dirty="0" smtClean="0"/>
              <a:t>Academic </a:t>
            </a:r>
            <a:r>
              <a:rPr lang="en-US" dirty="0"/>
              <a:t>film criticism rarely takes the form of a review; instead it is more likely to </a:t>
            </a:r>
            <a:r>
              <a:rPr lang="en-US" dirty="0" smtClean="0"/>
              <a:t>analyze </a:t>
            </a:r>
            <a:r>
              <a:rPr lang="en-US" dirty="0"/>
              <a:t>the film and its place in the history of its genre or in the whole of </a:t>
            </a:r>
            <a:r>
              <a:rPr lang="en-US" dirty="0" smtClean="0"/>
              <a:t>film history.</a:t>
            </a:r>
            <a:endParaRPr lang="en-IN" dirty="0"/>
          </a:p>
        </p:txBody>
      </p:sp>
    </p:spTree>
    <p:extLst>
      <p:ext uri="{BB962C8B-B14F-4D97-AF65-F5344CB8AC3E}">
        <p14:creationId xmlns:p14="http://schemas.microsoft.com/office/powerpoint/2010/main" val="1379304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Qualities and Responsibilities of Film Critics</a:t>
            </a:r>
            <a:endParaRPr lang="en-IN" dirty="0"/>
          </a:p>
        </p:txBody>
      </p:sp>
      <p:sp>
        <p:nvSpPr>
          <p:cNvPr id="3" name="Content Placeholder 2"/>
          <p:cNvSpPr>
            <a:spLocks noGrp="1"/>
          </p:cNvSpPr>
          <p:nvPr>
            <p:ph idx="1"/>
          </p:nvPr>
        </p:nvSpPr>
        <p:spPr/>
        <p:txBody>
          <a:bodyPr>
            <a:normAutofit/>
          </a:bodyPr>
          <a:lstStyle/>
          <a:p>
            <a:pPr lvl="1" algn="just"/>
            <a:r>
              <a:rPr lang="en-US" dirty="0" smtClean="0"/>
              <a:t>A </a:t>
            </a:r>
            <a:r>
              <a:rPr lang="en-US" dirty="0"/>
              <a:t>great love and knowledge of film -- but it can come from seeing many, many films and doesn't have to come from a grad program</a:t>
            </a:r>
            <a:r>
              <a:rPr lang="en-US" dirty="0" smtClean="0"/>
              <a:t>.</a:t>
            </a:r>
          </a:p>
          <a:p>
            <a:pPr lvl="1" algn="just"/>
            <a:endParaRPr lang="en-US" dirty="0"/>
          </a:p>
          <a:p>
            <a:pPr lvl="1" algn="just"/>
            <a:r>
              <a:rPr lang="en-US" dirty="0"/>
              <a:t>A strong notion of </a:t>
            </a:r>
            <a:r>
              <a:rPr lang="en-US" dirty="0" smtClean="0"/>
              <a:t>story</a:t>
            </a:r>
            <a:endParaRPr lang="en-US" dirty="0"/>
          </a:p>
          <a:p>
            <a:pPr lvl="1" algn="just"/>
            <a:endParaRPr lang="en-US" dirty="0"/>
          </a:p>
          <a:p>
            <a:pPr lvl="1" algn="just"/>
            <a:r>
              <a:rPr lang="en-US" dirty="0"/>
              <a:t>A strong and consistent critical voice. A lot of people have opinions; all good critics have a voice in words</a:t>
            </a:r>
            <a:r>
              <a:rPr lang="en-US" dirty="0" smtClean="0"/>
              <a:t>.</a:t>
            </a:r>
          </a:p>
          <a:p>
            <a:pPr lvl="1" algn="just"/>
            <a:endParaRPr lang="en-US" dirty="0"/>
          </a:p>
          <a:p>
            <a:pPr lvl="1" algn="just"/>
            <a:r>
              <a:rPr lang="en-US" dirty="0"/>
              <a:t>An understanding of the human </a:t>
            </a:r>
            <a:r>
              <a:rPr lang="en-US" dirty="0" smtClean="0"/>
              <a:t>condition</a:t>
            </a:r>
          </a:p>
          <a:p>
            <a:pPr lvl="1" algn="just"/>
            <a:endParaRPr lang="en-US" dirty="0"/>
          </a:p>
          <a:p>
            <a:pPr lvl="1" algn="just"/>
            <a:r>
              <a:rPr lang="en-US" dirty="0"/>
              <a:t>A knowledge of their biases and how to see around them. </a:t>
            </a:r>
          </a:p>
        </p:txBody>
      </p:sp>
    </p:spTree>
    <p:extLst>
      <p:ext uri="{BB962C8B-B14F-4D97-AF65-F5344CB8AC3E}">
        <p14:creationId xmlns:p14="http://schemas.microsoft.com/office/powerpoint/2010/main" val="2311315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Qualities and Responsibilities of Film Critics</a:t>
            </a:r>
          </a:p>
        </p:txBody>
      </p:sp>
      <p:sp>
        <p:nvSpPr>
          <p:cNvPr id="3" name="Content Placeholder 2"/>
          <p:cNvSpPr>
            <a:spLocks noGrp="1"/>
          </p:cNvSpPr>
          <p:nvPr>
            <p:ph idx="1"/>
          </p:nvPr>
        </p:nvSpPr>
        <p:spPr/>
        <p:txBody>
          <a:bodyPr/>
          <a:lstStyle/>
          <a:p>
            <a:pPr lvl="1" algn="just"/>
            <a:r>
              <a:rPr lang="en-US" dirty="0"/>
              <a:t>A willingness to laugh and to weep -- to be genuinely moved by films not be distracted by literal or figurative note-taking</a:t>
            </a:r>
            <a:r>
              <a:rPr lang="en-US" dirty="0" smtClean="0"/>
              <a:t>.</a:t>
            </a:r>
          </a:p>
          <a:p>
            <a:pPr lvl="1" algn="just"/>
            <a:endParaRPr lang="en-US" dirty="0"/>
          </a:p>
          <a:p>
            <a:pPr lvl="1" algn="just"/>
            <a:r>
              <a:rPr lang="en-US" dirty="0"/>
              <a:t>An ability to put aside one's mood or distractions in the theater and see the movie as the makers intended</a:t>
            </a:r>
            <a:r>
              <a:rPr lang="en-US" dirty="0" smtClean="0"/>
              <a:t>.</a:t>
            </a:r>
          </a:p>
          <a:p>
            <a:pPr lvl="1" algn="just"/>
            <a:endParaRPr lang="en-US" dirty="0"/>
          </a:p>
          <a:p>
            <a:pPr lvl="1" algn="just"/>
            <a:r>
              <a:rPr lang="en-US" dirty="0"/>
              <a:t>To see each movie fresh once the lights go down, and the images appear</a:t>
            </a:r>
            <a:r>
              <a:rPr lang="en-US" dirty="0" smtClean="0"/>
              <a:t>.</a:t>
            </a:r>
          </a:p>
          <a:p>
            <a:pPr lvl="1" algn="just"/>
            <a:endParaRPr lang="en-US" dirty="0"/>
          </a:p>
          <a:p>
            <a:pPr lvl="1" algn="just"/>
            <a:r>
              <a:rPr lang="en-US" dirty="0"/>
              <a:t>A willingness to change one's mind or stand one's ground against the throng as needed</a:t>
            </a:r>
            <a:r>
              <a:rPr lang="en-US" dirty="0" smtClean="0"/>
              <a:t>.</a:t>
            </a:r>
          </a:p>
          <a:p>
            <a:pPr lvl="1" algn="just"/>
            <a:endParaRPr lang="en-US" dirty="0"/>
          </a:p>
          <a:p>
            <a:pPr lvl="1" algn="just"/>
            <a:r>
              <a:rPr lang="en-US" dirty="0"/>
              <a:t>The strength to passionately champion artists and works that demand to be seen by a larger audience.</a:t>
            </a:r>
          </a:p>
          <a:p>
            <a:endParaRPr lang="en-IN" dirty="0"/>
          </a:p>
          <a:p>
            <a:endParaRPr lang="en-IN" dirty="0"/>
          </a:p>
        </p:txBody>
      </p:sp>
    </p:spTree>
    <p:extLst>
      <p:ext uri="{BB962C8B-B14F-4D97-AF65-F5344CB8AC3E}">
        <p14:creationId xmlns:p14="http://schemas.microsoft.com/office/powerpoint/2010/main" val="2893724379"/>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TM02900769[[fn=Retrospect]]</Template>
  <TotalTime>256</TotalTime>
  <Words>1150</Words>
  <Application>Microsoft Office PowerPoint</Application>
  <PresentationFormat>Widescreen</PresentationFormat>
  <Paragraphs>195</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Calibri</vt:lpstr>
      <vt:lpstr>Calibri Light</vt:lpstr>
      <vt:lpstr>Retrospect</vt:lpstr>
      <vt:lpstr>Film studies</vt:lpstr>
      <vt:lpstr>Origin of cinema</vt:lpstr>
      <vt:lpstr>PowerPoint Presentation</vt:lpstr>
      <vt:lpstr>CINEMA’S GOLDEN AGE</vt:lpstr>
      <vt:lpstr>Film review</vt:lpstr>
      <vt:lpstr>Film Appreciation</vt:lpstr>
      <vt:lpstr>Film Criticism </vt:lpstr>
      <vt:lpstr>Qualities and Responsibilities of Film Critics</vt:lpstr>
      <vt:lpstr>Qualities and Responsibilities of Film Critics</vt:lpstr>
      <vt:lpstr>Film and Society</vt:lpstr>
      <vt:lpstr>Film and Society</vt:lpstr>
      <vt:lpstr>Film and Politics</vt:lpstr>
      <vt:lpstr>Films shaping society </vt:lpstr>
      <vt:lpstr>Film as an entertainment</vt:lpstr>
      <vt:lpstr>PowerPoint Presentation</vt:lpstr>
      <vt:lpstr>Film as a Communication Media</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Film studies</dc:title>
  <dc:creator>Admin</dc:creator>
  <cp:lastModifiedBy>Admin</cp:lastModifiedBy>
  <cp:revision>28</cp:revision>
  <dcterms:created xsi:type="dcterms:W3CDTF">2022-09-13T04:52:31Z</dcterms:created>
  <dcterms:modified xsi:type="dcterms:W3CDTF">2022-09-14T07:19:26Z</dcterms:modified>
</cp:coreProperties>
</file>